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7"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ACBFB-B277-4E41-BE9A-A3D32C4D0D62}" type="datetimeFigureOut">
              <a:rPr lang="en-US" smtClean="0"/>
              <a:t>3/18/2023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D68D4-4004-470C-83CE-0CD43A3C6819}" type="slidenum">
              <a:rPr lang="en-US" smtClean="0"/>
              <a:t>‹#›</a:t>
            </a:fld>
            <a:endParaRPr lang="en-US"/>
          </a:p>
        </p:txBody>
      </p:sp>
    </p:spTree>
    <p:extLst>
      <p:ext uri="{BB962C8B-B14F-4D97-AF65-F5344CB8AC3E}">
        <p14:creationId xmlns:p14="http://schemas.microsoft.com/office/powerpoint/2010/main" val="2004179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BD68D4-4004-470C-83CE-0CD43A3C6819}" type="slidenum">
              <a:rPr lang="en-US" smtClean="0"/>
              <a:t>14</a:t>
            </a:fld>
            <a:endParaRPr lang="en-US"/>
          </a:p>
        </p:txBody>
      </p:sp>
    </p:spTree>
    <p:extLst>
      <p:ext uri="{BB962C8B-B14F-4D97-AF65-F5344CB8AC3E}">
        <p14:creationId xmlns:p14="http://schemas.microsoft.com/office/powerpoint/2010/main" val="290894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BD68D4-4004-470C-83CE-0CD43A3C6819}" type="slidenum">
              <a:rPr lang="en-US" smtClean="0"/>
              <a:t>16</a:t>
            </a:fld>
            <a:endParaRPr lang="en-US"/>
          </a:p>
        </p:txBody>
      </p:sp>
    </p:spTree>
    <p:extLst>
      <p:ext uri="{BB962C8B-B14F-4D97-AF65-F5344CB8AC3E}">
        <p14:creationId xmlns:p14="http://schemas.microsoft.com/office/powerpoint/2010/main" val="89200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CAC228-D7C6-4B40-98B5-7573754FF447}"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55205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C228-D7C6-4B40-98B5-7573754FF447}"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1633011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C228-D7C6-4B40-98B5-7573754FF447}"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1846585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CAC228-D7C6-4B40-98B5-7573754FF447}"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3404878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CAC228-D7C6-4B40-98B5-7573754FF447}"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292251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CAC228-D7C6-4B40-98B5-7573754FF447}"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363949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CAC228-D7C6-4B40-98B5-7573754FF447}"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328484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CAC228-D7C6-4B40-98B5-7573754FF447}"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169325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CAC228-D7C6-4B40-98B5-7573754FF447}"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2556694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AC228-D7C6-4B40-98B5-7573754FF447}"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112563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AC228-D7C6-4B40-98B5-7573754FF447}"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02BBF1-065B-425E-95FC-C88E10D3AF45}" type="slidenum">
              <a:rPr lang="en-US" smtClean="0"/>
              <a:t>‹#›</a:t>
            </a:fld>
            <a:endParaRPr lang="en-US"/>
          </a:p>
        </p:txBody>
      </p:sp>
    </p:spTree>
    <p:extLst>
      <p:ext uri="{BB962C8B-B14F-4D97-AF65-F5344CB8AC3E}">
        <p14:creationId xmlns:p14="http://schemas.microsoft.com/office/powerpoint/2010/main" val="237049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AC228-D7C6-4B40-98B5-7573754FF447}" type="datetimeFigureOut">
              <a:rPr lang="en-US" smtClean="0"/>
              <a:t>3/18/2023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2BBF1-065B-425E-95FC-C88E10D3AF45}" type="slidenum">
              <a:rPr lang="en-US" smtClean="0"/>
              <a:t>‹#›</a:t>
            </a:fld>
            <a:endParaRPr lang="en-US"/>
          </a:p>
        </p:txBody>
      </p:sp>
    </p:spTree>
    <p:extLst>
      <p:ext uri="{BB962C8B-B14F-4D97-AF65-F5344CB8AC3E}">
        <p14:creationId xmlns:p14="http://schemas.microsoft.com/office/powerpoint/2010/main" val="2405088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lgerian" panose="04020705040A02060702" pitchFamily="82" charset="0"/>
              </a:rPr>
              <a:t>School management</a:t>
            </a:r>
            <a:endParaRPr lang="en-US" dirty="0">
              <a:latin typeface="Algerian" panose="04020705040A02060702" pitchFamily="82" charset="0"/>
            </a:endParaRPr>
          </a:p>
        </p:txBody>
      </p:sp>
      <p:sp>
        <p:nvSpPr>
          <p:cNvPr id="3" name="Subtitle 2"/>
          <p:cNvSpPr>
            <a:spLocks noGrp="1"/>
          </p:cNvSpPr>
          <p:nvPr>
            <p:ph type="subTitle" idx="1"/>
          </p:nvPr>
        </p:nvSpPr>
        <p:spPr/>
        <p:txBody>
          <a:bodyPr/>
          <a:lstStyle/>
          <a:p>
            <a:endParaRPr lang="en-US" dirty="0" smtClean="0"/>
          </a:p>
          <a:p>
            <a:endParaRPr lang="en-US" dirty="0"/>
          </a:p>
        </p:txBody>
      </p:sp>
    </p:spTree>
    <p:extLst>
      <p:ext uri="{BB962C8B-B14F-4D97-AF65-F5344CB8AC3E}">
        <p14:creationId xmlns:p14="http://schemas.microsoft.com/office/powerpoint/2010/main" val="284586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Influencing skills e.g. motivating people, negotiating, public speaking and entrepreneurial .</a:t>
            </a:r>
          </a:p>
          <a:p>
            <a:r>
              <a:rPr lang="en-US" dirty="0" smtClean="0"/>
              <a:t>• Learning skills e.g. rapid reading, thinking skills, information processing and anticipation. </a:t>
            </a:r>
          </a:p>
          <a:p>
            <a:r>
              <a:rPr lang="en-US" dirty="0" smtClean="0"/>
              <a:t>• Facilitating skills e.g. listening, </a:t>
            </a:r>
            <a:r>
              <a:rPr lang="en-US" dirty="0" err="1" smtClean="0"/>
              <a:t>recognising</a:t>
            </a:r>
            <a:r>
              <a:rPr lang="en-US" dirty="0" smtClean="0"/>
              <a:t> potential, team building, building alliances. </a:t>
            </a:r>
          </a:p>
          <a:p>
            <a:r>
              <a:rPr lang="en-US" dirty="0" smtClean="0"/>
              <a:t>• Creative skills e.g. envisioning, inspiring, empowering and aligning.</a:t>
            </a:r>
            <a:endParaRPr lang="en-US" dirty="0"/>
          </a:p>
        </p:txBody>
      </p:sp>
    </p:spTree>
    <p:extLst>
      <p:ext uri="{BB962C8B-B14F-4D97-AF65-F5344CB8AC3E}">
        <p14:creationId xmlns:p14="http://schemas.microsoft.com/office/powerpoint/2010/main" val="403969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head teachers</a:t>
            </a:r>
            <a:endParaRPr lang="en-US" dirty="0"/>
          </a:p>
        </p:txBody>
      </p:sp>
      <p:sp>
        <p:nvSpPr>
          <p:cNvPr id="3" name="Content Placeholder 2"/>
          <p:cNvSpPr>
            <a:spLocks noGrp="1"/>
          </p:cNvSpPr>
          <p:nvPr>
            <p:ph idx="1"/>
          </p:nvPr>
        </p:nvSpPr>
        <p:spPr/>
        <p:txBody>
          <a:bodyPr>
            <a:normAutofit lnSpcReduction="10000"/>
          </a:bodyPr>
          <a:lstStyle/>
          <a:p>
            <a:r>
              <a:rPr lang="en-US" dirty="0" smtClean="0"/>
              <a:t>provide a clear vision and sense of direction for the school. </a:t>
            </a:r>
          </a:p>
          <a:p>
            <a:r>
              <a:rPr lang="en-US" dirty="0" smtClean="0"/>
              <a:t>They </a:t>
            </a:r>
            <a:r>
              <a:rPr lang="en-US" dirty="0" smtClean="0"/>
              <a:t>priorities. </a:t>
            </a:r>
            <a:endParaRPr lang="en-US" dirty="0" smtClean="0"/>
          </a:p>
          <a:p>
            <a:r>
              <a:rPr lang="en-US" dirty="0" smtClean="0"/>
              <a:t>They focus the attention of staff on what is important and do not let them get diverted and sidetracked with initiatives that will have little impact on the work of the students.</a:t>
            </a:r>
          </a:p>
          <a:p>
            <a:r>
              <a:rPr lang="en-US" dirty="0" smtClean="0"/>
              <a:t> They know what is going on in their classrooms. </a:t>
            </a:r>
          </a:p>
          <a:p>
            <a:r>
              <a:rPr lang="en-US" dirty="0" smtClean="0"/>
              <a:t>They have a clear view of the strengths and weaknesses of their staff.</a:t>
            </a:r>
          </a:p>
          <a:p>
            <a:r>
              <a:rPr lang="en-US" dirty="0" smtClean="0"/>
              <a:t> They know how to build on the strengths and reduce the weaknesses.</a:t>
            </a:r>
          </a:p>
          <a:p>
            <a:r>
              <a:rPr lang="en-US" dirty="0" smtClean="0"/>
              <a:t> </a:t>
            </a:r>
            <a:endParaRPr lang="en-US" dirty="0"/>
          </a:p>
        </p:txBody>
      </p:sp>
    </p:spTree>
    <p:extLst>
      <p:ext uri="{BB962C8B-B14F-4D97-AF65-F5344CB8AC3E}">
        <p14:creationId xmlns:p14="http://schemas.microsoft.com/office/powerpoint/2010/main" val="110411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Effective head teachers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They can focus their </a:t>
            </a:r>
            <a:r>
              <a:rPr lang="en-US" dirty="0" err="1" smtClean="0"/>
              <a:t>programme</a:t>
            </a:r>
            <a:r>
              <a:rPr lang="en-US" dirty="0" smtClean="0"/>
              <a:t> of staff development on the real needs of their staff and school. </a:t>
            </a:r>
          </a:p>
          <a:p>
            <a:r>
              <a:rPr lang="en-US" dirty="0" smtClean="0"/>
              <a:t>They gain this view through a systematic </a:t>
            </a:r>
            <a:r>
              <a:rPr lang="en-US" dirty="0" err="1" smtClean="0"/>
              <a:t>programme</a:t>
            </a:r>
            <a:r>
              <a:rPr lang="en-US" dirty="0" smtClean="0"/>
              <a:t> of monitoring and evaluation.</a:t>
            </a:r>
          </a:p>
          <a:p>
            <a:r>
              <a:rPr lang="en-US" dirty="0" smtClean="0"/>
              <a:t> Their clarity of thought, sense of purpose and knowledge of what is going on mean that effective head teachers can get the best out of their staff, which is the key to influencing work in the classroom and to raising the standards achieved by students.</a:t>
            </a:r>
          </a:p>
          <a:p>
            <a:endParaRPr lang="en-US" dirty="0"/>
          </a:p>
        </p:txBody>
      </p:sp>
    </p:spTree>
    <p:extLst>
      <p:ext uri="{BB962C8B-B14F-4D97-AF65-F5344CB8AC3E}">
        <p14:creationId xmlns:p14="http://schemas.microsoft.com/office/powerpoint/2010/main" val="4167420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FFC000"/>
                </a:solidFill>
                <a:latin typeface="Algerian" panose="04020705040A02060702" pitchFamily="82" charset="0"/>
              </a:rPr>
              <a:t>C</a:t>
            </a:r>
            <a:r>
              <a:rPr lang="en-US" sz="3200" b="1" dirty="0" smtClean="0">
                <a:solidFill>
                  <a:srgbClr val="FFC000"/>
                </a:solidFill>
                <a:latin typeface="Algerian" panose="04020705040A02060702" pitchFamily="82" charset="0"/>
              </a:rPr>
              <a:t>ore professional leadership and management practices in six key areas</a:t>
            </a:r>
            <a:r>
              <a:rPr lang="en-US" dirty="0" smtClean="0"/>
              <a:t>.</a:t>
            </a:r>
            <a:endParaRPr lang="en-US" dirty="0"/>
          </a:p>
        </p:txBody>
      </p:sp>
      <p:sp>
        <p:nvSpPr>
          <p:cNvPr id="3" name="Content Placeholder 2"/>
          <p:cNvSpPr>
            <a:spLocks noGrp="1"/>
          </p:cNvSpPr>
          <p:nvPr>
            <p:ph idx="1"/>
          </p:nvPr>
        </p:nvSpPr>
        <p:spPr/>
        <p:txBody>
          <a:bodyPr/>
          <a:lstStyle/>
          <a:p>
            <a:r>
              <a:rPr lang="en-US" b="1" dirty="0" smtClean="0"/>
              <a:t>Shaping the Future</a:t>
            </a:r>
            <a:r>
              <a:rPr lang="en-US" dirty="0" smtClean="0"/>
              <a:t>: creating a shared vision and strategic plan for the school (in collaboration with governing body) that motivates staff and others in the community.</a:t>
            </a:r>
          </a:p>
          <a:p>
            <a:pPr algn="just"/>
            <a:r>
              <a:rPr lang="en-US" dirty="0" smtClean="0"/>
              <a:t>• </a:t>
            </a:r>
            <a:r>
              <a:rPr lang="en-US" b="1" dirty="0" smtClean="0"/>
              <a:t>Leading Learning and Teaching</a:t>
            </a:r>
            <a:r>
              <a:rPr lang="en-US" dirty="0" smtClean="0"/>
              <a:t>: head teachers taking responsibility for raising the quality of teaching and learning and for students’ achievement. This implies setting high expectations and monitoring and evaluating the effectiveness of learning outcomes. A successful learning culture will enable students to become effective, enthusiastic, independent learners, committed to life-long learning;</a:t>
            </a:r>
            <a:endParaRPr lang="en-US" dirty="0"/>
          </a:p>
        </p:txBody>
      </p:sp>
    </p:spTree>
    <p:extLst>
      <p:ext uri="{BB962C8B-B14F-4D97-AF65-F5344CB8AC3E}">
        <p14:creationId xmlns:p14="http://schemas.microsoft.com/office/powerpoint/2010/main" val="3144765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FFC000"/>
                </a:solidFill>
                <a:latin typeface="Algerian" panose="04020705040A02060702" pitchFamily="82" charset="0"/>
              </a:rPr>
              <a:t>Core professional leadership and management practices in six key areas</a:t>
            </a:r>
            <a:r>
              <a:rPr lang="en-US" sz="2800" dirty="0" smtClean="0"/>
              <a:t>.</a:t>
            </a:r>
            <a:endParaRPr lang="en-US" sz="2800" dirty="0"/>
          </a:p>
        </p:txBody>
      </p:sp>
      <p:sp>
        <p:nvSpPr>
          <p:cNvPr id="3" name="Content Placeholder 2"/>
          <p:cNvSpPr>
            <a:spLocks noGrp="1"/>
          </p:cNvSpPr>
          <p:nvPr>
            <p:ph idx="1"/>
          </p:nvPr>
        </p:nvSpPr>
        <p:spPr/>
        <p:txBody>
          <a:bodyPr/>
          <a:lstStyle/>
          <a:p>
            <a:r>
              <a:rPr lang="en-US" dirty="0" smtClean="0"/>
              <a:t>• </a:t>
            </a:r>
            <a:r>
              <a:rPr lang="en-US" b="1" dirty="0" smtClean="0"/>
              <a:t>Developing Self and Working with Others</a:t>
            </a:r>
            <a:r>
              <a:rPr lang="en-US" dirty="0" smtClean="0"/>
              <a:t>: building effective relationships and building a professional learning community through performance management and effective professional development for staff;</a:t>
            </a:r>
          </a:p>
          <a:p>
            <a:r>
              <a:rPr lang="en-US" dirty="0" smtClean="0"/>
              <a:t> • </a:t>
            </a:r>
            <a:r>
              <a:rPr lang="en-US" b="1" dirty="0" smtClean="0"/>
              <a:t>Managing the </a:t>
            </a:r>
            <a:r>
              <a:rPr lang="en-US" b="1" dirty="0" err="1" smtClean="0"/>
              <a:t>Organisation</a:t>
            </a:r>
            <a:r>
              <a:rPr lang="en-US" dirty="0" smtClean="0"/>
              <a:t>: improving </a:t>
            </a:r>
            <a:r>
              <a:rPr lang="en-US" dirty="0" err="1" smtClean="0"/>
              <a:t>organisational</a:t>
            </a:r>
            <a:r>
              <a:rPr lang="en-US" dirty="0" smtClean="0"/>
              <a:t> structures through </a:t>
            </a:r>
            <a:r>
              <a:rPr lang="en-US" dirty="0" err="1" smtClean="0"/>
              <a:t>selfevaluation</a:t>
            </a:r>
            <a:r>
              <a:rPr lang="en-US" dirty="0" smtClean="0"/>
              <a:t>, </a:t>
            </a:r>
            <a:r>
              <a:rPr lang="en-US" dirty="0" err="1" smtClean="0"/>
              <a:t>organisation</a:t>
            </a:r>
            <a:r>
              <a:rPr lang="en-US" dirty="0" smtClean="0"/>
              <a:t> and management of people and resources in order to build capacity across the workforce and deploy cost effective resources;</a:t>
            </a:r>
            <a:endParaRPr lang="en-US" dirty="0"/>
          </a:p>
        </p:txBody>
      </p:sp>
    </p:spTree>
    <p:extLst>
      <p:ext uri="{BB962C8B-B14F-4D97-AF65-F5344CB8AC3E}">
        <p14:creationId xmlns:p14="http://schemas.microsoft.com/office/powerpoint/2010/main" val="2633132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Securing Accountability: head teachers are accountable to students, parents, CONVENRS,  the local authority and the whole community to provide a high quality of education for promoting collective responsibility within the whole school community and for contributing to the education service more widely.</a:t>
            </a:r>
          </a:p>
          <a:p>
            <a:pPr algn="just"/>
            <a:r>
              <a:rPr lang="en-US" b="1" dirty="0" smtClean="0"/>
              <a:t>Strengthening Community: </a:t>
            </a:r>
            <a:r>
              <a:rPr lang="en-US" dirty="0" smtClean="0"/>
              <a:t>creating links and collaborating with other schools, parents, </a:t>
            </a:r>
            <a:r>
              <a:rPr lang="en-US" dirty="0" err="1" smtClean="0"/>
              <a:t>carers</a:t>
            </a:r>
            <a:r>
              <a:rPr lang="en-US" dirty="0" smtClean="0"/>
              <a:t> and other agencies to share expertise and ensure children’s well being.</a:t>
            </a:r>
            <a:endParaRPr lang="en-US" dirty="0"/>
          </a:p>
        </p:txBody>
      </p:sp>
    </p:spTree>
    <p:extLst>
      <p:ext uri="{BB962C8B-B14F-4D97-AF65-F5344CB8AC3E}">
        <p14:creationId xmlns:p14="http://schemas.microsoft.com/office/powerpoint/2010/main" val="3607217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challenges facing school leaders</a:t>
            </a:r>
            <a:endParaRPr lang="en-US" dirty="0"/>
          </a:p>
        </p:txBody>
      </p:sp>
      <p:sp>
        <p:nvSpPr>
          <p:cNvPr id="3" name="Content Placeholder 2"/>
          <p:cNvSpPr>
            <a:spLocks noGrp="1"/>
          </p:cNvSpPr>
          <p:nvPr>
            <p:ph idx="1"/>
          </p:nvPr>
        </p:nvSpPr>
        <p:spPr/>
        <p:txBody>
          <a:bodyPr/>
          <a:lstStyle/>
          <a:p>
            <a:r>
              <a:rPr lang="en-US" dirty="0" smtClean="0"/>
              <a:t> ensuring consistently good teaching and learning; </a:t>
            </a:r>
          </a:p>
          <a:p>
            <a:r>
              <a:rPr lang="en-US" dirty="0" smtClean="0"/>
              <a:t>integrating a sound grasp of basic knowledge and skills within a broad and balanced curriculum;</a:t>
            </a:r>
          </a:p>
          <a:p>
            <a:r>
              <a:rPr lang="en-US" dirty="0" smtClean="0"/>
              <a:t> managing </a:t>
            </a:r>
            <a:r>
              <a:rPr lang="en-US" dirty="0" err="1" smtClean="0"/>
              <a:t>behaviour</a:t>
            </a:r>
            <a:r>
              <a:rPr lang="en-US" dirty="0" smtClean="0"/>
              <a:t> and attendance;</a:t>
            </a:r>
          </a:p>
          <a:p>
            <a:r>
              <a:rPr lang="en-US" dirty="0" smtClean="0"/>
              <a:t> strategically managing resources and the environment;</a:t>
            </a:r>
          </a:p>
          <a:p>
            <a:r>
              <a:rPr lang="en-US" dirty="0" smtClean="0"/>
              <a:t> building the school as a professional learning community;</a:t>
            </a:r>
          </a:p>
          <a:p>
            <a:r>
              <a:rPr lang="en-US" dirty="0" smtClean="0"/>
              <a:t>   developing partnerships beyond the school to encourage parental support for learning and new learning opportunities.</a:t>
            </a:r>
            <a:endParaRPr lang="en-US" dirty="0"/>
          </a:p>
        </p:txBody>
      </p:sp>
    </p:spTree>
    <p:extLst>
      <p:ext uri="{BB962C8B-B14F-4D97-AF65-F5344CB8AC3E}">
        <p14:creationId xmlns:p14="http://schemas.microsoft.com/office/powerpoint/2010/main" val="3762473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7200" dirty="0" smtClean="0"/>
              <a:t>LEADERS </a:t>
            </a:r>
            <a:endParaRPr lang="en-US" dirty="0"/>
          </a:p>
        </p:txBody>
      </p:sp>
      <p:sp>
        <p:nvSpPr>
          <p:cNvPr id="3" name="Content Placeholder 2"/>
          <p:cNvSpPr>
            <a:spLocks noGrp="1"/>
          </p:cNvSpPr>
          <p:nvPr>
            <p:ph idx="1"/>
          </p:nvPr>
        </p:nvSpPr>
        <p:spPr/>
        <p:txBody>
          <a:bodyPr>
            <a:normAutofit/>
          </a:bodyPr>
          <a:lstStyle/>
          <a:p>
            <a:r>
              <a:rPr lang="en-US" sz="8000" dirty="0" smtClean="0">
                <a:solidFill>
                  <a:schemeClr val="accent1"/>
                </a:solidFill>
                <a:latin typeface="Arial Rounded MT Bold" panose="020F0704030504030204" pitchFamily="34" charset="0"/>
              </a:rPr>
              <a:t>Leaders have direct and indirect effects on student learning.</a:t>
            </a:r>
            <a:endParaRPr lang="en-US" sz="8000" dirty="0">
              <a:solidFill>
                <a:schemeClr val="accent1"/>
              </a:solidFill>
              <a:latin typeface="Arial Rounded MT Bold" panose="020F0704030504030204" pitchFamily="34" charset="0"/>
            </a:endParaRPr>
          </a:p>
        </p:txBody>
      </p:sp>
    </p:spTree>
    <p:extLst>
      <p:ext uri="{BB962C8B-B14F-4D97-AF65-F5344CB8AC3E}">
        <p14:creationId xmlns:p14="http://schemas.microsoft.com/office/powerpoint/2010/main" val="984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direct effects through the building of ‘</a:t>
            </a:r>
            <a:r>
              <a:rPr lang="en-US" dirty="0" err="1" smtClean="0"/>
              <a:t>organisational</a:t>
            </a:r>
            <a:r>
              <a:rPr lang="en-US" dirty="0" smtClean="0"/>
              <a:t> learning’ through work with staff and leadership capacity that has a clear focus on teaching and learning and subsequently indirectly affects students’ motivation, </a:t>
            </a:r>
            <a:r>
              <a:rPr lang="en-US" dirty="0" err="1" smtClean="0"/>
              <a:t>behaviour</a:t>
            </a:r>
            <a:r>
              <a:rPr lang="en-US" dirty="0" smtClean="0"/>
              <a:t>, engagement, learning and achievement.</a:t>
            </a:r>
            <a:endParaRPr lang="en-US" dirty="0"/>
          </a:p>
        </p:txBody>
      </p:sp>
    </p:spTree>
    <p:extLst>
      <p:ext uri="{BB962C8B-B14F-4D97-AF65-F5344CB8AC3E}">
        <p14:creationId xmlns:p14="http://schemas.microsoft.com/office/powerpoint/2010/main" val="3731349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transformational leadership</a:t>
            </a:r>
            <a:endParaRPr lang="en-US" dirty="0"/>
          </a:p>
        </p:txBody>
      </p:sp>
      <p:sp>
        <p:nvSpPr>
          <p:cNvPr id="3" name="Content Placeholder 2"/>
          <p:cNvSpPr>
            <a:spLocks noGrp="1"/>
          </p:cNvSpPr>
          <p:nvPr>
            <p:ph idx="1"/>
          </p:nvPr>
        </p:nvSpPr>
        <p:spPr/>
        <p:txBody>
          <a:bodyPr/>
          <a:lstStyle/>
          <a:p>
            <a:r>
              <a:rPr lang="en-US" dirty="0" smtClean="0"/>
              <a:t>It is setting directions;</a:t>
            </a:r>
          </a:p>
          <a:p>
            <a:r>
              <a:rPr lang="en-US" dirty="0" smtClean="0"/>
              <a:t> restructuring and realigning the </a:t>
            </a:r>
            <a:r>
              <a:rPr lang="en-US" dirty="0" err="1" smtClean="0"/>
              <a:t>organisation</a:t>
            </a:r>
            <a:r>
              <a:rPr lang="en-US" dirty="0" smtClean="0"/>
              <a:t>; </a:t>
            </a:r>
          </a:p>
          <a:p>
            <a:r>
              <a:rPr lang="en-US" dirty="0" smtClean="0"/>
              <a:t>developing staff and curriculum; </a:t>
            </a:r>
          </a:p>
          <a:p>
            <a:r>
              <a:rPr lang="en-US" dirty="0" smtClean="0"/>
              <a:t>and involvement with the external community.</a:t>
            </a:r>
            <a:endParaRPr lang="en-US" dirty="0"/>
          </a:p>
        </p:txBody>
      </p:sp>
    </p:spTree>
    <p:extLst>
      <p:ext uri="{BB962C8B-B14F-4D97-AF65-F5344CB8AC3E}">
        <p14:creationId xmlns:p14="http://schemas.microsoft.com/office/powerpoint/2010/main" val="1016141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Leadership</a:t>
            </a:r>
            <a:endParaRPr lang="en-US" dirty="0"/>
          </a:p>
        </p:txBody>
      </p:sp>
      <p:sp>
        <p:nvSpPr>
          <p:cNvPr id="3" name="Content Placeholder 2"/>
          <p:cNvSpPr>
            <a:spLocks noGrp="1"/>
          </p:cNvSpPr>
          <p:nvPr>
            <p:ph idx="1"/>
          </p:nvPr>
        </p:nvSpPr>
        <p:spPr/>
        <p:txBody>
          <a:bodyPr/>
          <a:lstStyle/>
          <a:p>
            <a:r>
              <a:rPr lang="en-US" dirty="0" smtClean="0"/>
              <a:t>Models of leadership that promote successful schools.</a:t>
            </a:r>
          </a:p>
          <a:p>
            <a:r>
              <a:rPr lang="en-US" dirty="0" smtClean="0"/>
              <a:t>Transformational leadership.</a:t>
            </a:r>
          </a:p>
          <a:p>
            <a:r>
              <a:rPr lang="en-US" dirty="0" smtClean="0"/>
              <a:t>Pedagogical/instructional leadership.</a:t>
            </a:r>
          </a:p>
          <a:p>
            <a:r>
              <a:rPr lang="en-US" dirty="0" smtClean="0"/>
              <a:t>What is it about head teacher leadership in schools.</a:t>
            </a:r>
          </a:p>
          <a:p>
            <a:r>
              <a:rPr lang="en-US" dirty="0" smtClean="0"/>
              <a:t>How can head teachers to contribute to sustained school effectiveness?</a:t>
            </a:r>
            <a:endParaRPr lang="en-US" dirty="0"/>
          </a:p>
        </p:txBody>
      </p:sp>
    </p:spTree>
    <p:extLst>
      <p:ext uri="{BB962C8B-B14F-4D97-AF65-F5344CB8AC3E}">
        <p14:creationId xmlns:p14="http://schemas.microsoft.com/office/powerpoint/2010/main" val="869062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vision and setting directions</a:t>
            </a:r>
            <a:endParaRPr lang="en-US" dirty="0"/>
          </a:p>
        </p:txBody>
      </p:sp>
      <p:sp>
        <p:nvSpPr>
          <p:cNvPr id="3" name="Content Placeholder 2"/>
          <p:cNvSpPr>
            <a:spLocks noGrp="1"/>
          </p:cNvSpPr>
          <p:nvPr>
            <p:ph idx="1"/>
          </p:nvPr>
        </p:nvSpPr>
        <p:spPr/>
        <p:txBody>
          <a:bodyPr/>
          <a:lstStyle/>
          <a:p>
            <a:pPr algn="just"/>
            <a:r>
              <a:rPr lang="en-US" dirty="0" smtClean="0"/>
              <a:t>This category of practices carries the bulk of the effort to motivate leaders’ colleagues. It is about the establishment of shared purpose as a basic stimulant for one’s work.</a:t>
            </a:r>
          </a:p>
          <a:p>
            <a:pPr algn="just"/>
            <a:r>
              <a:rPr lang="en-US" dirty="0" smtClean="0"/>
              <a:t>The more specific practices in this category are building a shared vision, fostering the acceptance of group goals and demonstrating high performance expectations.</a:t>
            </a:r>
          </a:p>
          <a:p>
            <a:pPr algn="just"/>
            <a:r>
              <a:rPr lang="en-US" dirty="0" smtClean="0"/>
              <a:t>One of these practices, helping the staff develop and inspiring a shared sense of purpose, enhances teachers’ work, whereas holding (and expressing) unreasonable expectations has quite negative effects.</a:t>
            </a:r>
            <a:endParaRPr lang="en-US" dirty="0"/>
          </a:p>
        </p:txBody>
      </p:sp>
    </p:spTree>
    <p:extLst>
      <p:ext uri="{BB962C8B-B14F-4D97-AF65-F5344CB8AC3E}">
        <p14:creationId xmlns:p14="http://schemas.microsoft.com/office/powerpoint/2010/main" val="3882177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and developing people </a:t>
            </a:r>
            <a:r>
              <a:rPr lang="en-US" dirty="0" smtClean="0"/>
              <a:t> </a:t>
            </a:r>
            <a:endParaRPr lang="en-US" dirty="0"/>
          </a:p>
        </p:txBody>
      </p:sp>
      <p:sp>
        <p:nvSpPr>
          <p:cNvPr id="3" name="Content Placeholder 2"/>
          <p:cNvSpPr>
            <a:spLocks noGrp="1"/>
          </p:cNvSpPr>
          <p:nvPr>
            <p:ph idx="1"/>
          </p:nvPr>
        </p:nvSpPr>
        <p:spPr/>
        <p:txBody>
          <a:bodyPr/>
          <a:lstStyle/>
          <a:p>
            <a:pPr algn="just"/>
            <a:r>
              <a:rPr lang="en-US" sz="4000" dirty="0" smtClean="0"/>
              <a:t>providing </a:t>
            </a:r>
            <a:r>
              <a:rPr lang="en-US" sz="4000" dirty="0" err="1"/>
              <a:t>individualised</a:t>
            </a:r>
            <a:r>
              <a:rPr lang="en-US" sz="4000" dirty="0"/>
              <a:t> support and consideration, fostering intellectual stimulation, and modelling appropriate values and </a:t>
            </a:r>
            <a:r>
              <a:rPr lang="en-US" sz="4000" dirty="0" err="1"/>
              <a:t>behaviours</a:t>
            </a:r>
            <a:r>
              <a:rPr lang="en-US" dirty="0" smtClean="0"/>
              <a:t>. </a:t>
            </a:r>
            <a:endParaRPr lang="en-US" dirty="0"/>
          </a:p>
        </p:txBody>
      </p:sp>
    </p:spTree>
    <p:extLst>
      <p:ext uri="{BB962C8B-B14F-4D97-AF65-F5344CB8AC3E}">
        <p14:creationId xmlns:p14="http://schemas.microsoft.com/office/powerpoint/2010/main" val="3649251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Redesigning </a:t>
            </a:r>
            <a:r>
              <a:rPr lang="en-US" dirty="0"/>
              <a:t>the </a:t>
            </a:r>
            <a:r>
              <a:rPr lang="en-US" dirty="0" err="1"/>
              <a:t>organisation</a:t>
            </a:r>
            <a:endParaRPr lang="en-US" dirty="0"/>
          </a:p>
        </p:txBody>
      </p:sp>
      <p:sp>
        <p:nvSpPr>
          <p:cNvPr id="3" name="Content Placeholder 2"/>
          <p:cNvSpPr>
            <a:spLocks noGrp="1"/>
          </p:cNvSpPr>
          <p:nvPr>
            <p:ph idx="1"/>
          </p:nvPr>
        </p:nvSpPr>
        <p:spPr/>
        <p:txBody>
          <a:bodyPr/>
          <a:lstStyle/>
          <a:p>
            <a:r>
              <a:rPr lang="en-US" sz="3600" dirty="0" smtClean="0"/>
              <a:t>The </a:t>
            </a:r>
            <a:r>
              <a:rPr lang="en-US" sz="3600" dirty="0"/>
              <a:t>establishing work conditions which, for example, allow teachers to make the most of their motivations, commitments and capacities</a:t>
            </a:r>
          </a:p>
        </p:txBody>
      </p:sp>
    </p:spTree>
    <p:extLst>
      <p:ext uri="{BB962C8B-B14F-4D97-AF65-F5344CB8AC3E}">
        <p14:creationId xmlns:p14="http://schemas.microsoft.com/office/powerpoint/2010/main" val="2543421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Managing the teaching and learning </a:t>
            </a:r>
            <a:r>
              <a:rPr lang="en-US" dirty="0" err="1" smtClean="0"/>
              <a:t>programme</a:t>
            </a:r>
            <a:r>
              <a:rPr lang="en-US" dirty="0" smtClean="0"/>
              <a:t>.</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a:p>
            <a:pPr algn="just"/>
            <a:r>
              <a:rPr lang="en-US" sz="4000" dirty="0"/>
              <a:t>create productive working conditions for teachers, in this case by fostering </a:t>
            </a:r>
            <a:r>
              <a:rPr lang="en-US" sz="4000" dirty="0" err="1"/>
              <a:t>organisational</a:t>
            </a:r>
            <a:r>
              <a:rPr lang="en-US" sz="4000" dirty="0"/>
              <a:t> stability and strengthening the school’s infrastructure.</a:t>
            </a:r>
          </a:p>
        </p:txBody>
      </p:sp>
    </p:spTree>
    <p:extLst>
      <p:ext uri="{BB962C8B-B14F-4D97-AF65-F5344CB8AC3E}">
        <p14:creationId xmlns:p14="http://schemas.microsoft.com/office/powerpoint/2010/main" val="1939526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Managing </a:t>
            </a:r>
            <a:r>
              <a:rPr lang="en-US" sz="4000" b="1" dirty="0"/>
              <a:t>the teaching and learning </a:t>
            </a:r>
            <a:r>
              <a:rPr lang="en-US" sz="4000" b="1" dirty="0" smtClean="0"/>
              <a:t>program.</a:t>
            </a:r>
            <a:endParaRPr lang="en-US" dirty="0"/>
          </a:p>
        </p:txBody>
      </p:sp>
      <p:sp>
        <p:nvSpPr>
          <p:cNvPr id="3" name="Content Placeholder 2"/>
          <p:cNvSpPr>
            <a:spLocks noGrp="1"/>
          </p:cNvSpPr>
          <p:nvPr>
            <p:ph idx="1"/>
          </p:nvPr>
        </p:nvSpPr>
        <p:spPr/>
        <p:txBody>
          <a:bodyPr>
            <a:normAutofit/>
          </a:bodyPr>
          <a:lstStyle/>
          <a:p>
            <a:pPr algn="just"/>
            <a:r>
              <a:rPr lang="en-US" sz="3600" dirty="0"/>
              <a:t>Providing resources for teachers and </a:t>
            </a:r>
            <a:r>
              <a:rPr lang="en-US" sz="3600" dirty="0" err="1"/>
              <a:t>minimising</a:t>
            </a:r>
            <a:r>
              <a:rPr lang="en-US" sz="3600" dirty="0"/>
              <a:t> student </a:t>
            </a:r>
            <a:r>
              <a:rPr lang="en-US" sz="3600" dirty="0" err="1"/>
              <a:t>misbehaviour</a:t>
            </a:r>
            <a:r>
              <a:rPr lang="en-US" sz="3600" dirty="0"/>
              <a:t> or disorder in the school are highly valued conditions of work which </a:t>
            </a:r>
            <a:r>
              <a:rPr lang="en-US" sz="3600" dirty="0" err="1"/>
              <a:t>headteachers</a:t>
            </a:r>
            <a:r>
              <a:rPr lang="en-US" sz="3600" dirty="0"/>
              <a:t> are also in a position to provide</a:t>
            </a:r>
          </a:p>
        </p:txBody>
      </p:sp>
    </p:spTree>
    <p:extLst>
      <p:ext uri="{BB962C8B-B14F-4D97-AF65-F5344CB8AC3E}">
        <p14:creationId xmlns:p14="http://schemas.microsoft.com/office/powerpoint/2010/main" val="4281129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Establishing goals and expectations</a:t>
            </a:r>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smtClean="0"/>
              <a:t> </a:t>
            </a:r>
            <a:r>
              <a:rPr lang="en-US" sz="4000" dirty="0"/>
              <a:t>establish the importance of the goals </a:t>
            </a:r>
            <a:endParaRPr lang="en-US" sz="4000" dirty="0" smtClean="0"/>
          </a:p>
          <a:p>
            <a:pPr marL="0" indent="0">
              <a:buNone/>
            </a:pPr>
            <a:r>
              <a:rPr lang="en-US" sz="4000" dirty="0" smtClean="0"/>
              <a:t>• </a:t>
            </a:r>
            <a:r>
              <a:rPr lang="en-US" sz="4000" dirty="0"/>
              <a:t>ensure that the goals are clear </a:t>
            </a:r>
            <a:endParaRPr lang="en-US" sz="4000" dirty="0" smtClean="0"/>
          </a:p>
          <a:p>
            <a:pPr marL="0" indent="0">
              <a:buNone/>
            </a:pPr>
            <a:r>
              <a:rPr lang="en-US" sz="4000" dirty="0" smtClean="0"/>
              <a:t>• </a:t>
            </a:r>
            <a:r>
              <a:rPr lang="en-US" sz="4000" dirty="0"/>
              <a:t>develop staff commitment to the goals</a:t>
            </a:r>
          </a:p>
        </p:txBody>
      </p:sp>
    </p:spTree>
    <p:extLst>
      <p:ext uri="{BB962C8B-B14F-4D97-AF65-F5344CB8AC3E}">
        <p14:creationId xmlns:p14="http://schemas.microsoft.com/office/powerpoint/2010/main" val="4013172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Resourcing strategically</a:t>
            </a:r>
          </a:p>
        </p:txBody>
      </p:sp>
      <p:sp>
        <p:nvSpPr>
          <p:cNvPr id="3" name="Content Placeholder 2"/>
          <p:cNvSpPr>
            <a:spLocks noGrp="1"/>
          </p:cNvSpPr>
          <p:nvPr>
            <p:ph idx="1"/>
          </p:nvPr>
        </p:nvSpPr>
        <p:spPr/>
        <p:txBody>
          <a:bodyPr/>
          <a:lstStyle/>
          <a:p>
            <a:r>
              <a:rPr lang="en-US" dirty="0" smtClean="0"/>
              <a:t> </a:t>
            </a:r>
            <a:r>
              <a:rPr lang="en-US" sz="4000" dirty="0">
                <a:solidFill>
                  <a:srgbClr val="00B050"/>
                </a:solidFill>
              </a:rPr>
              <a:t>U</a:t>
            </a:r>
            <a:r>
              <a:rPr lang="en-US" sz="4000" dirty="0" smtClean="0">
                <a:solidFill>
                  <a:srgbClr val="00B050"/>
                </a:solidFill>
              </a:rPr>
              <a:t>se </a:t>
            </a:r>
            <a:r>
              <a:rPr lang="en-US" sz="4000" dirty="0">
                <a:solidFill>
                  <a:srgbClr val="00B050"/>
                </a:solidFill>
              </a:rPr>
              <a:t>clear criteria that are aligned to pedagogical and philosophical purposes </a:t>
            </a:r>
            <a:endParaRPr lang="en-US" sz="4000" dirty="0" smtClean="0">
              <a:solidFill>
                <a:srgbClr val="00B050"/>
              </a:solidFill>
            </a:endParaRPr>
          </a:p>
          <a:p>
            <a:r>
              <a:rPr lang="en-US" sz="4000" dirty="0" smtClean="0">
                <a:solidFill>
                  <a:srgbClr val="00B050"/>
                </a:solidFill>
              </a:rPr>
              <a:t> </a:t>
            </a:r>
            <a:r>
              <a:rPr lang="en-US" sz="4000" dirty="0">
                <a:solidFill>
                  <a:srgbClr val="00B050"/>
                </a:solidFill>
              </a:rPr>
              <a:t>ensure sustained funding for pedagogical priorities</a:t>
            </a:r>
          </a:p>
        </p:txBody>
      </p:sp>
    </p:spTree>
    <p:extLst>
      <p:ext uri="{BB962C8B-B14F-4D97-AF65-F5344CB8AC3E}">
        <p14:creationId xmlns:p14="http://schemas.microsoft.com/office/powerpoint/2010/main" val="3515766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coordinating, and evaluating teaching and the curriculum</a:t>
            </a:r>
          </a:p>
        </p:txBody>
      </p:sp>
      <p:sp>
        <p:nvSpPr>
          <p:cNvPr id="3" name="Content Placeholder 2"/>
          <p:cNvSpPr>
            <a:spLocks noGrp="1"/>
          </p:cNvSpPr>
          <p:nvPr>
            <p:ph idx="1"/>
          </p:nvPr>
        </p:nvSpPr>
        <p:spPr/>
        <p:txBody>
          <a:bodyPr/>
          <a:lstStyle/>
          <a:p>
            <a:pPr marL="0" indent="0">
              <a:buNone/>
            </a:pPr>
            <a:r>
              <a:rPr lang="en-US" dirty="0"/>
              <a:t>• promote collegial discussions of teaching and how it impacts on student </a:t>
            </a:r>
            <a:r>
              <a:rPr lang="en-US" dirty="0" smtClean="0"/>
              <a:t>achievement</a:t>
            </a:r>
          </a:p>
          <a:p>
            <a:pPr marL="0" indent="0">
              <a:buNone/>
            </a:pPr>
            <a:r>
              <a:rPr lang="en-US" dirty="0" smtClean="0"/>
              <a:t> </a:t>
            </a:r>
            <a:r>
              <a:rPr lang="en-US" dirty="0"/>
              <a:t>• provide active oversight and coordination of the teaching </a:t>
            </a:r>
            <a:r>
              <a:rPr lang="en-US" dirty="0" err="1"/>
              <a:t>programme</a:t>
            </a:r>
            <a:r>
              <a:rPr lang="en-US" dirty="0"/>
              <a:t> </a:t>
            </a:r>
            <a:endParaRPr lang="en-US" dirty="0" smtClean="0"/>
          </a:p>
          <a:p>
            <a:pPr marL="0" indent="0">
              <a:buNone/>
            </a:pPr>
            <a:r>
              <a:rPr lang="en-US" dirty="0" smtClean="0"/>
              <a:t>• </a:t>
            </a:r>
            <a:r>
              <a:rPr lang="en-US" dirty="0"/>
              <a:t>observe in classrooms and provide feedback that teachers describe as useful </a:t>
            </a:r>
            <a:endParaRPr lang="en-US" dirty="0" smtClean="0"/>
          </a:p>
          <a:p>
            <a:pPr marL="0" indent="0">
              <a:buNone/>
            </a:pPr>
            <a:r>
              <a:rPr lang="en-US" dirty="0" smtClean="0"/>
              <a:t>• </a:t>
            </a:r>
            <a:r>
              <a:rPr lang="en-US" dirty="0"/>
              <a:t>ensure systematic monitoring of student progress and use of assessment results for </a:t>
            </a:r>
            <a:r>
              <a:rPr lang="en-US" dirty="0" err="1"/>
              <a:t>programme</a:t>
            </a:r>
            <a:r>
              <a:rPr lang="en-US" dirty="0"/>
              <a:t> improvement</a:t>
            </a:r>
          </a:p>
        </p:txBody>
      </p:sp>
    </p:spTree>
    <p:extLst>
      <p:ext uri="{BB962C8B-B14F-4D97-AF65-F5344CB8AC3E}">
        <p14:creationId xmlns:p14="http://schemas.microsoft.com/office/powerpoint/2010/main" val="789728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Promoting and participating in teacher learning and development</a:t>
            </a:r>
          </a:p>
        </p:txBody>
      </p:sp>
      <p:sp>
        <p:nvSpPr>
          <p:cNvPr id="3" name="Content Placeholder 2"/>
          <p:cNvSpPr>
            <a:spLocks noGrp="1"/>
          </p:cNvSpPr>
          <p:nvPr>
            <p:ph idx="1"/>
          </p:nvPr>
        </p:nvSpPr>
        <p:spPr/>
        <p:txBody>
          <a:bodyPr>
            <a:normAutofit fontScale="92500" lnSpcReduction="10000"/>
          </a:bodyPr>
          <a:lstStyle/>
          <a:p>
            <a:r>
              <a:rPr lang="en-US" dirty="0" smtClean="0"/>
              <a:t>According </a:t>
            </a:r>
            <a:r>
              <a:rPr lang="en-US" dirty="0"/>
              <a:t>to this </a:t>
            </a:r>
            <a:r>
              <a:rPr lang="en-US" dirty="0" smtClean="0"/>
              <a:t>meta-analysis </a:t>
            </a:r>
            <a:r>
              <a:rPr lang="en-US" dirty="0"/>
              <a:t>this dimension of leaders’ work produced the ‘largest estimated effect size’ i.e. a significant effect on student outcomes. In this dimension, leaders: </a:t>
            </a:r>
            <a:endParaRPr lang="en-US" dirty="0" smtClean="0"/>
          </a:p>
          <a:p>
            <a:r>
              <a:rPr lang="en-US" dirty="0" smtClean="0"/>
              <a:t>• </a:t>
            </a:r>
            <a:r>
              <a:rPr lang="en-US" dirty="0"/>
              <a:t>ensure an intensive focus on the teaching-learning relationships </a:t>
            </a:r>
            <a:endParaRPr lang="en-US" dirty="0" smtClean="0"/>
          </a:p>
          <a:p>
            <a:r>
              <a:rPr lang="en-US" dirty="0" smtClean="0"/>
              <a:t>• </a:t>
            </a:r>
            <a:r>
              <a:rPr lang="en-US" dirty="0"/>
              <a:t>promote collective responsibility and accountability for student achievement and </a:t>
            </a:r>
            <a:r>
              <a:rPr lang="en-US" dirty="0" smtClean="0"/>
              <a:t>well-being</a:t>
            </a:r>
          </a:p>
          <a:p>
            <a:r>
              <a:rPr lang="en-US" dirty="0" smtClean="0"/>
              <a:t> </a:t>
            </a:r>
            <a:r>
              <a:rPr lang="en-US" dirty="0"/>
              <a:t>• provide useful advice about how to solve teaching problems. Ensuring an orderly and supportive environment (0.27) </a:t>
            </a:r>
            <a:endParaRPr lang="en-US" dirty="0" smtClean="0"/>
          </a:p>
          <a:p>
            <a:r>
              <a:rPr lang="en-US" dirty="0" smtClean="0"/>
              <a:t>• </a:t>
            </a:r>
            <a:r>
              <a:rPr lang="en-US" dirty="0"/>
              <a:t>protect teacher time </a:t>
            </a:r>
            <a:endParaRPr lang="en-US" dirty="0" smtClean="0"/>
          </a:p>
          <a:p>
            <a:r>
              <a:rPr lang="en-US" dirty="0" smtClean="0"/>
              <a:t>• </a:t>
            </a:r>
            <a:r>
              <a:rPr lang="en-US" dirty="0"/>
              <a:t>ensure consistent discipline </a:t>
            </a:r>
            <a:r>
              <a:rPr lang="en-US" dirty="0" smtClean="0"/>
              <a:t>routines</a:t>
            </a:r>
          </a:p>
          <a:p>
            <a:r>
              <a:rPr lang="en-US" dirty="0" smtClean="0"/>
              <a:t> </a:t>
            </a:r>
            <a:r>
              <a:rPr lang="en-US" dirty="0"/>
              <a:t>• identify and resolve conflicts quickly and effectively</a:t>
            </a:r>
            <a:r>
              <a:rPr lang="en-US" dirty="0" smtClean="0"/>
              <a:t>.</a:t>
            </a:r>
            <a:endParaRPr lang="en-US" dirty="0"/>
          </a:p>
        </p:txBody>
      </p:sp>
    </p:spTree>
    <p:extLst>
      <p:ext uri="{BB962C8B-B14F-4D97-AF65-F5344CB8AC3E}">
        <p14:creationId xmlns:p14="http://schemas.microsoft.com/office/powerpoint/2010/main" val="3683623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The meta-analysis also identified three dimensions of effective pedagogical leadership drawn from indirect evidence.</a:t>
            </a:r>
          </a:p>
        </p:txBody>
      </p:sp>
      <p:sp>
        <p:nvSpPr>
          <p:cNvPr id="3" name="Content Placeholder 2"/>
          <p:cNvSpPr>
            <a:spLocks noGrp="1"/>
          </p:cNvSpPr>
          <p:nvPr>
            <p:ph idx="1"/>
          </p:nvPr>
        </p:nvSpPr>
        <p:spPr/>
        <p:txBody>
          <a:bodyPr>
            <a:normAutofit fontScale="92500"/>
          </a:bodyPr>
          <a:lstStyle/>
          <a:p>
            <a:endParaRPr lang="en-US" dirty="0"/>
          </a:p>
          <a:p>
            <a:r>
              <a:rPr lang="en-US" dirty="0" smtClean="0"/>
              <a:t>Creating </a:t>
            </a:r>
            <a:r>
              <a:rPr lang="en-US" dirty="0"/>
              <a:t>educationally powerful connections by</a:t>
            </a:r>
            <a:r>
              <a:rPr lang="en-US" dirty="0" smtClean="0"/>
              <a:t>:</a:t>
            </a:r>
          </a:p>
          <a:p>
            <a:r>
              <a:rPr lang="en-US" dirty="0" smtClean="0"/>
              <a:t> </a:t>
            </a:r>
            <a:r>
              <a:rPr lang="en-US" dirty="0"/>
              <a:t>• establishing continuities between student identities and school practices • developing continuities and coherence across teaching </a:t>
            </a:r>
            <a:r>
              <a:rPr lang="en-US" dirty="0" err="1"/>
              <a:t>programmes</a:t>
            </a:r>
            <a:r>
              <a:rPr lang="en-US" dirty="0"/>
              <a:t> </a:t>
            </a:r>
            <a:endParaRPr lang="en-US" dirty="0" smtClean="0"/>
          </a:p>
          <a:p>
            <a:r>
              <a:rPr lang="en-US" dirty="0" smtClean="0"/>
              <a:t>• </a:t>
            </a:r>
            <a:r>
              <a:rPr lang="en-US" dirty="0"/>
              <a:t>ensuring effective transitions from one educational setting to another </a:t>
            </a:r>
            <a:endParaRPr lang="en-US" dirty="0" smtClean="0"/>
          </a:p>
          <a:p>
            <a:r>
              <a:rPr lang="en-US" dirty="0" smtClean="0"/>
              <a:t>• </a:t>
            </a:r>
            <a:r>
              <a:rPr lang="en-US" dirty="0"/>
              <a:t>building and enhancing home-school connections. Engaging in constructive problem talk by: </a:t>
            </a:r>
            <a:endParaRPr lang="en-US" dirty="0" smtClean="0"/>
          </a:p>
          <a:p>
            <a:r>
              <a:rPr lang="en-US" dirty="0" smtClean="0"/>
              <a:t>• </a:t>
            </a:r>
            <a:r>
              <a:rPr lang="en-US" dirty="0"/>
              <a:t>discovering the reasons why teachers do the things they seek to </a:t>
            </a:r>
            <a:r>
              <a:rPr lang="en-US" dirty="0" smtClean="0"/>
              <a:t>change</a:t>
            </a:r>
          </a:p>
          <a:p>
            <a:r>
              <a:rPr lang="en-US" dirty="0" smtClean="0"/>
              <a:t> </a:t>
            </a:r>
            <a:r>
              <a:rPr lang="en-US" dirty="0"/>
              <a:t>• leading discussions of the merits of current and alternative practices</a:t>
            </a:r>
            <a:r>
              <a:rPr lang="en-US" dirty="0" smtClean="0"/>
              <a:t>.</a:t>
            </a:r>
          </a:p>
        </p:txBody>
      </p:sp>
    </p:spTree>
    <p:extLst>
      <p:ext uri="{BB962C8B-B14F-4D97-AF65-F5344CB8AC3E}">
        <p14:creationId xmlns:p14="http://schemas.microsoft.com/office/powerpoint/2010/main" val="275227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Successful leadership</a:t>
            </a:r>
            <a:endParaRPr lang="en-US" dirty="0"/>
          </a:p>
        </p:txBody>
      </p:sp>
      <p:sp>
        <p:nvSpPr>
          <p:cNvPr id="3" name="Content Placeholder 2"/>
          <p:cNvSpPr>
            <a:spLocks noGrp="1"/>
          </p:cNvSpPr>
          <p:nvPr>
            <p:ph idx="1"/>
          </p:nvPr>
        </p:nvSpPr>
        <p:spPr/>
        <p:txBody>
          <a:bodyPr/>
          <a:lstStyle/>
          <a:p>
            <a:pPr algn="just"/>
            <a:r>
              <a:rPr lang="en-US" sz="3600" dirty="0" smtClean="0"/>
              <a:t> </a:t>
            </a:r>
            <a:r>
              <a:rPr lang="en-US" sz="5400" b="1" dirty="0" smtClean="0">
                <a:solidFill>
                  <a:srgbClr val="FF0000"/>
                </a:solidFill>
              </a:rPr>
              <a:t>School leaders are under considerable pressure to demonstrate the contribution of their work to school improvement</a:t>
            </a:r>
            <a:r>
              <a:rPr lang="en-US" sz="4400" b="1" dirty="0" smtClean="0">
                <a:solidFill>
                  <a:srgbClr val="FF0000"/>
                </a:solidFill>
              </a:rPr>
              <a:t>.</a:t>
            </a:r>
            <a:endParaRPr lang="en-US" sz="4400" b="1" dirty="0">
              <a:solidFill>
                <a:srgbClr val="FF0000"/>
              </a:solidFill>
            </a:endParaRPr>
          </a:p>
        </p:txBody>
      </p:sp>
    </p:spTree>
    <p:extLst>
      <p:ext uri="{BB962C8B-B14F-4D97-AF65-F5344CB8AC3E}">
        <p14:creationId xmlns:p14="http://schemas.microsoft.com/office/powerpoint/2010/main" val="4176843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and developing people</a:t>
            </a:r>
          </a:p>
        </p:txBody>
      </p:sp>
      <p:sp>
        <p:nvSpPr>
          <p:cNvPr id="3" name="Content Placeholder 2"/>
          <p:cNvSpPr>
            <a:spLocks noGrp="1"/>
          </p:cNvSpPr>
          <p:nvPr>
            <p:ph idx="1"/>
          </p:nvPr>
        </p:nvSpPr>
        <p:spPr/>
        <p:txBody>
          <a:bodyPr>
            <a:normAutofit/>
          </a:bodyPr>
          <a:lstStyle/>
          <a:p>
            <a:pPr algn="just"/>
            <a:r>
              <a:rPr lang="en-US" sz="3200" dirty="0">
                <a:solidFill>
                  <a:srgbClr val="00B050"/>
                </a:solidFill>
              </a:rPr>
              <a:t>primary aim is building not only the knowledge and skills that teachers and other staff need in order to accomplish </a:t>
            </a:r>
            <a:r>
              <a:rPr lang="en-US" sz="3200" dirty="0" err="1">
                <a:solidFill>
                  <a:srgbClr val="00B050"/>
                </a:solidFill>
              </a:rPr>
              <a:t>organisational</a:t>
            </a:r>
            <a:r>
              <a:rPr lang="en-US" sz="3200" dirty="0">
                <a:solidFill>
                  <a:srgbClr val="00B050"/>
                </a:solidFill>
              </a:rPr>
              <a:t> goals but also the dispositions (commitment, capacity and resilience) to persist in applying the knowledge and skills. </a:t>
            </a:r>
          </a:p>
        </p:txBody>
      </p:sp>
    </p:spTree>
    <p:extLst>
      <p:ext uri="{BB962C8B-B14F-4D97-AF65-F5344CB8AC3E}">
        <p14:creationId xmlns:p14="http://schemas.microsoft.com/office/powerpoint/2010/main" val="3557624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Redesigning the </a:t>
            </a:r>
            <a:r>
              <a:rPr lang="en-US" dirty="0" err="1"/>
              <a:t>organisation</a:t>
            </a:r>
            <a:endParaRPr lang="en-US" dirty="0"/>
          </a:p>
        </p:txBody>
      </p:sp>
      <p:sp>
        <p:nvSpPr>
          <p:cNvPr id="3" name="Content Placeholder 2"/>
          <p:cNvSpPr>
            <a:spLocks noGrp="1"/>
          </p:cNvSpPr>
          <p:nvPr>
            <p:ph idx="1"/>
          </p:nvPr>
        </p:nvSpPr>
        <p:spPr/>
        <p:txBody>
          <a:bodyPr/>
          <a:lstStyle/>
          <a:p>
            <a:r>
              <a:rPr lang="en-US" dirty="0"/>
              <a:t>allow teachers to make the most of their motivations, commitments and capacities. </a:t>
            </a:r>
            <a:r>
              <a:rPr lang="en-US" dirty="0" smtClean="0"/>
              <a:t> </a:t>
            </a:r>
          </a:p>
          <a:p>
            <a:pPr algn="just"/>
            <a:r>
              <a:rPr lang="en-US" dirty="0"/>
              <a:t>Specific practices are building collaborative cultures, restructuring and </a:t>
            </a:r>
            <a:r>
              <a:rPr lang="en-US" dirty="0" err="1"/>
              <a:t>reculturing</a:t>
            </a:r>
            <a:r>
              <a:rPr lang="en-US" dirty="0"/>
              <a:t> the </a:t>
            </a:r>
            <a:r>
              <a:rPr lang="en-US" dirty="0" err="1"/>
              <a:t>organisation</a:t>
            </a:r>
            <a:r>
              <a:rPr lang="en-US" dirty="0"/>
              <a:t>, building productive relations with parents and the community, and connecting the school with its wider environment</a:t>
            </a:r>
            <a:r>
              <a:rPr lang="en-US" dirty="0" smtClean="0"/>
              <a:t>. </a:t>
            </a:r>
            <a:endParaRPr lang="en-US" dirty="0"/>
          </a:p>
        </p:txBody>
      </p:sp>
    </p:spTree>
    <p:extLst>
      <p:ext uri="{BB962C8B-B14F-4D97-AF65-F5344CB8AC3E}">
        <p14:creationId xmlns:p14="http://schemas.microsoft.com/office/powerpoint/2010/main" val="3665152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the teaching and learning </a:t>
            </a:r>
            <a:r>
              <a:rPr lang="en-US" dirty="0" err="1"/>
              <a:t>programme</a:t>
            </a:r>
            <a:endParaRPr lang="en-US" dirty="0"/>
          </a:p>
        </p:txBody>
      </p:sp>
      <p:sp>
        <p:nvSpPr>
          <p:cNvPr id="3" name="Content Placeholder 2"/>
          <p:cNvSpPr>
            <a:spLocks noGrp="1"/>
          </p:cNvSpPr>
          <p:nvPr>
            <p:ph idx="1"/>
          </p:nvPr>
        </p:nvSpPr>
        <p:spPr/>
        <p:txBody>
          <a:bodyPr>
            <a:normAutofit/>
          </a:bodyPr>
          <a:lstStyle/>
          <a:p>
            <a:pPr algn="just"/>
            <a:r>
              <a:rPr lang="en-US" sz="3200" dirty="0"/>
              <a:t>to create productive working conditions for teachers, in this case by fostering </a:t>
            </a:r>
            <a:r>
              <a:rPr lang="en-US" sz="3200" dirty="0" err="1"/>
              <a:t>organisational</a:t>
            </a:r>
            <a:r>
              <a:rPr lang="en-US" sz="3200" dirty="0"/>
              <a:t> stability and strengthening the school’s infrastructure. Specific practices are staffing the teaching </a:t>
            </a:r>
            <a:r>
              <a:rPr lang="en-US" sz="3200" dirty="0" err="1"/>
              <a:t>programmes</a:t>
            </a:r>
            <a:r>
              <a:rPr lang="en-US" sz="3200" dirty="0"/>
              <a:t>, providing teaching </a:t>
            </a:r>
            <a:r>
              <a:rPr lang="en-US" sz="3200" dirty="0" smtClean="0"/>
              <a:t>support</a:t>
            </a:r>
            <a:r>
              <a:rPr lang="en-US" sz="3200" dirty="0"/>
              <a:t>, monitoring school activity, and buffering staff against distractions from their </a:t>
            </a:r>
            <a:r>
              <a:rPr lang="en-US" sz="3200" dirty="0" smtClean="0"/>
              <a:t>work.</a:t>
            </a:r>
            <a:endParaRPr lang="en-US" sz="3200" dirty="0"/>
          </a:p>
        </p:txBody>
      </p:sp>
    </p:spTree>
    <p:extLst>
      <p:ext uri="{BB962C8B-B14F-4D97-AF65-F5344CB8AC3E}">
        <p14:creationId xmlns:p14="http://schemas.microsoft.com/office/powerpoint/2010/main" val="93585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t>Assessmentre</a:t>
            </a:r>
            <a:r>
              <a:rPr lang="en-US" b="1" dirty="0" smtClean="0"/>
              <a:t> view </a:t>
            </a:r>
            <a:r>
              <a:rPr lang="en-US" dirty="0" smtClean="0"/>
              <a:t> where the first priority is to promote learning – is a key means of initiating improvement. The features, strategies and principles underpinning assessment for learning .</a:t>
            </a:r>
          </a:p>
          <a:p>
            <a:r>
              <a:rPr lang="en-US" b="1" dirty="0" smtClean="0"/>
              <a:t>From exclusion to inclusion </a:t>
            </a:r>
            <a:r>
              <a:rPr lang="en-US" dirty="0" smtClean="0"/>
              <a:t>With a specific focus on children with special educational needs (SEN), this review addresses the forms of classroom practice that can help all children to participate. The review particularly focuses on elements of inclusive education and the implications for schools and school leaders.</a:t>
            </a:r>
          </a:p>
          <a:p>
            <a:r>
              <a:rPr lang="en-US" dirty="0" smtClean="0"/>
              <a:t> </a:t>
            </a:r>
            <a:endParaRPr lang="en-US" dirty="0"/>
          </a:p>
        </p:txBody>
      </p:sp>
    </p:spTree>
    <p:extLst>
      <p:ext uri="{BB962C8B-B14F-4D97-AF65-F5344CB8AC3E}">
        <p14:creationId xmlns:p14="http://schemas.microsoft.com/office/powerpoint/2010/main" val="3563358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FF0000"/>
                </a:solidFill>
              </a:rPr>
              <a:t>Effective teaching</a:t>
            </a:r>
            <a:endParaRPr lang="en-US" sz="5400" b="1" dirty="0">
              <a:solidFill>
                <a:srgbClr val="FF0000"/>
              </a:solidFill>
            </a:endParaRPr>
          </a:p>
        </p:txBody>
      </p:sp>
      <p:sp>
        <p:nvSpPr>
          <p:cNvPr id="3" name="Content Placeholder 2"/>
          <p:cNvSpPr>
            <a:spLocks noGrp="1"/>
          </p:cNvSpPr>
          <p:nvPr>
            <p:ph idx="1"/>
          </p:nvPr>
        </p:nvSpPr>
        <p:spPr/>
        <p:txBody>
          <a:bodyPr/>
          <a:lstStyle/>
          <a:p>
            <a:pPr algn="just"/>
            <a:r>
              <a:rPr lang="en-US" dirty="0" smtClean="0"/>
              <a:t>Teachers are one of the key elements in any school and effective teaching is one of the key propellers for school improvement. This review is concerned with how to define a teacher’s effectiveness and what makes an effective teacher. It draws out implications for policymakers in education and for improving classroom practice.</a:t>
            </a:r>
            <a:endParaRPr lang="en-US" dirty="0"/>
          </a:p>
        </p:txBody>
      </p:sp>
    </p:spTree>
    <p:extLst>
      <p:ext uri="{BB962C8B-B14F-4D97-AF65-F5344CB8AC3E}">
        <p14:creationId xmlns:p14="http://schemas.microsoft.com/office/powerpoint/2010/main" val="423879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School self-evaluation for school improvement</a:t>
            </a:r>
            <a:endParaRPr lang="en-US" dirty="0">
              <a:solidFill>
                <a:srgbClr val="FF0000"/>
              </a:solidFill>
            </a:endParaRPr>
          </a:p>
        </p:txBody>
      </p:sp>
      <p:sp>
        <p:nvSpPr>
          <p:cNvPr id="3" name="Content Placeholder 2"/>
          <p:cNvSpPr>
            <a:spLocks noGrp="1"/>
          </p:cNvSpPr>
          <p:nvPr>
            <p:ph idx="1"/>
          </p:nvPr>
        </p:nvSpPr>
        <p:spPr/>
        <p:txBody>
          <a:bodyPr>
            <a:noAutofit/>
          </a:bodyPr>
          <a:lstStyle/>
          <a:p>
            <a:pPr algn="just"/>
            <a:r>
              <a:rPr lang="en-US" sz="4000" b="1" dirty="0" smtClean="0">
                <a:solidFill>
                  <a:srgbClr val="00B050"/>
                </a:solidFill>
              </a:rPr>
              <a:t>School self-evaluation can be a fundamental force in achieving school improvement. This review establishes what the key debates are in relation to school self-evaluation, what principles and processes are associated with it, and what the implications are for school self-evaluation as a means of leading school improvement</a:t>
            </a:r>
            <a:r>
              <a:rPr lang="en-US" sz="3200" b="1" dirty="0" smtClean="0">
                <a:solidFill>
                  <a:srgbClr val="00B050"/>
                </a:solidFill>
              </a:rPr>
              <a:t>. </a:t>
            </a:r>
            <a:endParaRPr lang="en-US" sz="3200" b="1" dirty="0">
              <a:solidFill>
                <a:srgbClr val="00B050"/>
              </a:solidFill>
            </a:endParaRPr>
          </a:p>
        </p:txBody>
      </p:sp>
    </p:spTree>
    <p:extLst>
      <p:ext uri="{BB962C8B-B14F-4D97-AF65-F5344CB8AC3E}">
        <p14:creationId xmlns:p14="http://schemas.microsoft.com/office/powerpoint/2010/main" val="288202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Doing things right</a:t>
            </a:r>
            <a:r>
              <a:rPr lang="en-US" sz="2700" b="1" dirty="0" smtClean="0"/>
              <a:t>;</a:t>
            </a:r>
            <a:br>
              <a:rPr lang="en-US" sz="2700" b="1" dirty="0" smtClean="0"/>
            </a:br>
            <a:r>
              <a:rPr lang="en-US" sz="2700" b="1" dirty="0" smtClean="0">
                <a:solidFill>
                  <a:srgbClr val="00B0F0"/>
                </a:solidFill>
              </a:rPr>
              <a:t> Characteristics </a:t>
            </a:r>
            <a:r>
              <a:rPr lang="en-US" sz="2700" b="1" dirty="0">
                <a:solidFill>
                  <a:srgbClr val="00B0F0"/>
                </a:solidFill>
              </a:rPr>
              <a:t>which are identified as important in relation to leadership  </a:t>
            </a:r>
            <a:br>
              <a:rPr lang="en-US" sz="2700" b="1" dirty="0">
                <a:solidFill>
                  <a:srgbClr val="00B0F0"/>
                </a:solidFill>
              </a:rPr>
            </a:br>
            <a:r>
              <a:rPr lang="en-US" sz="2700" b="1" dirty="0">
                <a:solidFill>
                  <a:srgbClr val="00B0F0"/>
                </a:solidFill>
              </a:rPr>
              <a:t>that build on the </a:t>
            </a:r>
            <a:r>
              <a:rPr lang="en-US" sz="2700" b="1" dirty="0" smtClean="0">
                <a:solidFill>
                  <a:srgbClr val="00B0F0"/>
                </a:solidFill>
              </a:rPr>
              <a:t>above</a:t>
            </a:r>
            <a:r>
              <a:rPr lang="en-US" sz="2700" b="1" dirty="0">
                <a:solidFill>
                  <a:srgbClr val="00B0F0"/>
                </a:solidFill>
              </a:rPr>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400" dirty="0" smtClean="0">
                <a:solidFill>
                  <a:srgbClr val="FF0000"/>
                </a:solidFill>
              </a:rPr>
              <a:t>  Providing vision </a:t>
            </a:r>
          </a:p>
          <a:p>
            <a:r>
              <a:rPr lang="en-US" sz="3400" dirty="0" smtClean="0">
                <a:solidFill>
                  <a:srgbClr val="FF0000"/>
                </a:solidFill>
              </a:rPr>
              <a:t> developing, consultatively, a common purpose </a:t>
            </a:r>
          </a:p>
          <a:p>
            <a:r>
              <a:rPr lang="en-US" sz="3400" dirty="0" smtClean="0">
                <a:solidFill>
                  <a:srgbClr val="FF0000"/>
                </a:solidFill>
              </a:rPr>
              <a:t> facilitating the achievement of educational and </a:t>
            </a:r>
            <a:r>
              <a:rPr lang="en-US" sz="3400" dirty="0" err="1" smtClean="0">
                <a:solidFill>
                  <a:srgbClr val="FF0000"/>
                </a:solidFill>
              </a:rPr>
              <a:t>organisational</a:t>
            </a:r>
            <a:r>
              <a:rPr lang="en-US" sz="3400" dirty="0" smtClean="0">
                <a:solidFill>
                  <a:srgbClr val="FF0000"/>
                </a:solidFill>
              </a:rPr>
              <a:t> goals </a:t>
            </a:r>
          </a:p>
          <a:p>
            <a:r>
              <a:rPr lang="en-US" sz="3400" dirty="0" smtClean="0">
                <a:solidFill>
                  <a:srgbClr val="FF0000"/>
                </a:solidFill>
              </a:rPr>
              <a:t>being responsive to diverse needs and situations </a:t>
            </a:r>
          </a:p>
          <a:p>
            <a:r>
              <a:rPr lang="en-US" sz="3400" dirty="0" smtClean="0">
                <a:solidFill>
                  <a:srgbClr val="FF0000"/>
                </a:solidFill>
              </a:rPr>
              <a:t> having a future orientation </a:t>
            </a:r>
          </a:p>
          <a:p>
            <a:r>
              <a:rPr lang="en-US" sz="3400" dirty="0" smtClean="0">
                <a:solidFill>
                  <a:srgbClr val="FF0000"/>
                </a:solidFill>
              </a:rPr>
              <a:t> providing educational entrepreneurship </a:t>
            </a:r>
          </a:p>
          <a:p>
            <a:r>
              <a:rPr lang="en-US" sz="3400" dirty="0" smtClean="0">
                <a:solidFill>
                  <a:srgbClr val="FF0000"/>
                </a:solidFill>
              </a:rPr>
              <a:t> </a:t>
            </a:r>
            <a:endParaRPr lang="en-US" sz="3400" dirty="0">
              <a:solidFill>
                <a:srgbClr val="FF0000"/>
              </a:solidFill>
            </a:endParaRPr>
          </a:p>
        </p:txBody>
      </p:sp>
    </p:spTree>
    <p:extLst>
      <p:ext uri="{BB962C8B-B14F-4D97-AF65-F5344CB8AC3E}">
        <p14:creationId xmlns:p14="http://schemas.microsoft.com/office/powerpoint/2010/main" val="2670537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solidFill>
                  <a:srgbClr val="FF0000"/>
                </a:solidFill>
              </a:rPr>
              <a:t>linking resources to outcomes </a:t>
            </a:r>
          </a:p>
          <a:p>
            <a:r>
              <a:rPr lang="en-US" sz="3600" dirty="0">
                <a:solidFill>
                  <a:srgbClr val="FF0000"/>
                </a:solidFill>
              </a:rPr>
              <a:t> supporting the school as a lively educational place</a:t>
            </a:r>
          </a:p>
          <a:p>
            <a:r>
              <a:rPr lang="en-US" sz="3600" dirty="0">
                <a:solidFill>
                  <a:srgbClr val="FF0000"/>
                </a:solidFill>
              </a:rPr>
              <a:t>  working creatively with, and empowering, others </a:t>
            </a:r>
          </a:p>
          <a:p>
            <a:r>
              <a:rPr lang="en-US" sz="3600" dirty="0">
                <a:solidFill>
                  <a:srgbClr val="FF0000"/>
                </a:solidFill>
              </a:rPr>
              <a:t>ensuring that the processes and content of the curriculum are contemporary and relevant. </a:t>
            </a:r>
          </a:p>
          <a:p>
            <a:endParaRPr lang="en-US" dirty="0">
              <a:solidFill>
                <a:srgbClr val="FF0000"/>
              </a:solidFill>
            </a:endParaRPr>
          </a:p>
          <a:p>
            <a:endParaRPr lang="en-US" dirty="0"/>
          </a:p>
        </p:txBody>
      </p:sp>
    </p:spTree>
    <p:extLst>
      <p:ext uri="{BB962C8B-B14F-4D97-AF65-F5344CB8AC3E}">
        <p14:creationId xmlns:p14="http://schemas.microsoft.com/office/powerpoint/2010/main" val="263329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important characteristics for management include: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ensuring that management practices reflect leadership actions</a:t>
            </a:r>
          </a:p>
          <a:p>
            <a:pPr marL="0" indent="0">
              <a:buNone/>
            </a:pPr>
            <a:r>
              <a:rPr lang="en-US" dirty="0" smtClean="0"/>
              <a:t>• carrying out restructuring so that the school </a:t>
            </a:r>
            <a:r>
              <a:rPr lang="en-US" dirty="0" err="1" smtClean="0"/>
              <a:t>organisation</a:t>
            </a:r>
            <a:r>
              <a:rPr lang="en-US" dirty="0" smtClean="0"/>
              <a:t> is more effective and efficient.</a:t>
            </a:r>
          </a:p>
          <a:p>
            <a:pPr marL="0" indent="0">
              <a:buNone/>
            </a:pPr>
            <a:r>
              <a:rPr lang="en-US" dirty="0" smtClean="0"/>
              <a:t>• collaboratively designing and carrying out strategic plans </a:t>
            </a:r>
          </a:p>
          <a:p>
            <a:pPr marL="0" indent="0">
              <a:buNone/>
            </a:pPr>
            <a:r>
              <a:rPr lang="en-US" dirty="0" smtClean="0"/>
              <a:t>• meeting accountability requirements </a:t>
            </a:r>
          </a:p>
          <a:p>
            <a:pPr marL="0" indent="0">
              <a:buNone/>
            </a:pPr>
            <a:r>
              <a:rPr lang="en-US" dirty="0" smtClean="0"/>
              <a:t>• getting things done </a:t>
            </a:r>
          </a:p>
          <a:p>
            <a:pPr marL="0" indent="0">
              <a:buNone/>
            </a:pPr>
            <a:r>
              <a:rPr lang="en-US" dirty="0" smtClean="0"/>
              <a:t>• making sure the </a:t>
            </a:r>
            <a:r>
              <a:rPr lang="en-US" dirty="0" err="1" smtClean="0"/>
              <a:t>organisation</a:t>
            </a:r>
            <a:r>
              <a:rPr lang="en-US" dirty="0" smtClean="0"/>
              <a:t> is running smoothly </a:t>
            </a:r>
          </a:p>
          <a:p>
            <a:pPr marL="0" indent="0">
              <a:buNone/>
            </a:pPr>
            <a:r>
              <a:rPr lang="en-US" dirty="0" smtClean="0"/>
              <a:t>• working effectively with people.</a:t>
            </a:r>
          </a:p>
          <a:p>
            <a:pPr marL="0" indent="0">
              <a:buNone/>
            </a:pPr>
            <a:r>
              <a:rPr lang="en-US" dirty="0" smtClean="0"/>
              <a:t>• providing effective financial management </a:t>
            </a:r>
          </a:p>
          <a:p>
            <a:pPr marL="0" indent="0">
              <a:buNone/>
            </a:pPr>
            <a:r>
              <a:rPr lang="en-US" dirty="0" smtClean="0"/>
              <a:t>• marketing and promoting the school.</a:t>
            </a:r>
            <a:endParaRPr lang="en-US" dirty="0"/>
          </a:p>
        </p:txBody>
      </p:sp>
    </p:spTree>
    <p:extLst>
      <p:ext uri="{BB962C8B-B14F-4D97-AF65-F5344CB8AC3E}">
        <p14:creationId xmlns:p14="http://schemas.microsoft.com/office/powerpoint/2010/main" val="356382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1682</Words>
  <Application>Microsoft Office PowerPoint</Application>
  <PresentationFormat>Widescreen</PresentationFormat>
  <Paragraphs>128</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Algerian</vt:lpstr>
      <vt:lpstr>Arial</vt:lpstr>
      <vt:lpstr>Arial Rounded MT Bold</vt:lpstr>
      <vt:lpstr>Calibri</vt:lpstr>
      <vt:lpstr>Calibri Light</vt:lpstr>
      <vt:lpstr>Office Theme</vt:lpstr>
      <vt:lpstr>School management</vt:lpstr>
      <vt:lpstr>Leadership</vt:lpstr>
      <vt:lpstr>Successful leadership</vt:lpstr>
      <vt:lpstr>PowerPoint Presentation</vt:lpstr>
      <vt:lpstr>Effective teaching</vt:lpstr>
      <vt:lpstr>School self-evaluation for school improvement</vt:lpstr>
      <vt:lpstr>Doing things right;  Characteristics which are identified as important in relation to leadership   that build on the above.</vt:lpstr>
      <vt:lpstr>PowerPoint Presentation</vt:lpstr>
      <vt:lpstr>The important characteristics for management include:</vt:lpstr>
      <vt:lpstr>PowerPoint Presentation</vt:lpstr>
      <vt:lpstr>Effective head teachers</vt:lpstr>
      <vt:lpstr>Effective head teachers</vt:lpstr>
      <vt:lpstr>Core professional leadership and management practices in six key areas.</vt:lpstr>
      <vt:lpstr>Core professional leadership and management practices in six key areas.</vt:lpstr>
      <vt:lpstr>PowerPoint Presentation</vt:lpstr>
      <vt:lpstr>The challenges facing school leaders</vt:lpstr>
      <vt:lpstr>                        LEADERS </vt:lpstr>
      <vt:lpstr>PowerPoint Presentation</vt:lpstr>
      <vt:lpstr>transformational leadership</vt:lpstr>
      <vt:lpstr>building vision and setting directions</vt:lpstr>
      <vt:lpstr>Understanding and developing people  </vt:lpstr>
      <vt:lpstr>Redesigning the organisation</vt:lpstr>
      <vt:lpstr>Managing the teaching and learning programme. </vt:lpstr>
      <vt:lpstr>Managing the teaching and learning program.</vt:lpstr>
      <vt:lpstr>Establishing goals and expectations</vt:lpstr>
      <vt:lpstr>Resourcing strategically</vt:lpstr>
      <vt:lpstr>Planning, coordinating, and evaluating teaching and the curriculum</vt:lpstr>
      <vt:lpstr>Promoting and participating in teacher learning and development</vt:lpstr>
      <vt:lpstr>The meta-analysis also identified three dimensions of effective pedagogical leadership drawn from indirect evidence.</vt:lpstr>
      <vt:lpstr>Understanding and developing people</vt:lpstr>
      <vt:lpstr>Redesigning the organisation</vt:lpstr>
      <vt:lpstr>Managing the teaching and learning programme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management</dc:title>
  <dc:creator>Windows User</dc:creator>
  <cp:lastModifiedBy>Windows User</cp:lastModifiedBy>
  <cp:revision>22</cp:revision>
  <dcterms:created xsi:type="dcterms:W3CDTF">2023-03-13T14:44:18Z</dcterms:created>
  <dcterms:modified xsi:type="dcterms:W3CDTF">2023-03-18T17:19:33Z</dcterms:modified>
</cp:coreProperties>
</file>